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2" r:id="rId6"/>
    <p:sldId id="263" r:id="rId7"/>
    <p:sldId id="269" r:id="rId8"/>
    <p:sldId id="268" r:id="rId9"/>
    <p:sldId id="264" r:id="rId10"/>
    <p:sldId id="267" r:id="rId11"/>
    <p:sldId id="266" r:id="rId12"/>
    <p:sldId id="265" r:id="rId13"/>
    <p:sldId id="272" r:id="rId14"/>
    <p:sldId id="271" r:id="rId15"/>
    <p:sldId id="270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6558F-C4C5-46FF-A1AB-C1F035DFD01F}" v="1" dt="2024-12-16T18:25:05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Grimm" userId="1f4c2f873e090feb" providerId="LiveId" clId="{DFF6558F-C4C5-46FF-A1AB-C1F035DFD01F}"/>
    <pc:docChg chg="modSld">
      <pc:chgData name="Adam Grimm" userId="1f4c2f873e090feb" providerId="LiveId" clId="{DFF6558F-C4C5-46FF-A1AB-C1F035DFD01F}" dt="2024-12-16T18:25:25.044" v="31" actId="1076"/>
      <pc:docMkLst>
        <pc:docMk/>
      </pc:docMkLst>
      <pc:sldChg chg="modSp mod">
        <pc:chgData name="Adam Grimm" userId="1f4c2f873e090feb" providerId="LiveId" clId="{DFF6558F-C4C5-46FF-A1AB-C1F035DFD01F}" dt="2024-12-16T18:16:54.819" v="30" actId="20577"/>
        <pc:sldMkLst>
          <pc:docMk/>
          <pc:sldMk cId="1002186277" sldId="256"/>
        </pc:sldMkLst>
        <pc:spChg chg="mod">
          <ac:chgData name="Adam Grimm" userId="1f4c2f873e090feb" providerId="LiveId" clId="{DFF6558F-C4C5-46FF-A1AB-C1F035DFD01F}" dt="2024-12-16T18:16:54.819" v="30" actId="20577"/>
          <ac:spMkLst>
            <pc:docMk/>
            <pc:sldMk cId="1002186277" sldId="256"/>
            <ac:spMk id="2" creationId="{D8F119FD-E76D-CEEC-7774-BD6CD3095D43}"/>
          </ac:spMkLst>
        </pc:spChg>
      </pc:sldChg>
      <pc:sldChg chg="modSp mod">
        <pc:chgData name="Adam Grimm" userId="1f4c2f873e090feb" providerId="LiveId" clId="{DFF6558F-C4C5-46FF-A1AB-C1F035DFD01F}" dt="2024-12-16T18:25:25.044" v="31" actId="1076"/>
        <pc:sldMkLst>
          <pc:docMk/>
          <pc:sldMk cId="1305439747" sldId="275"/>
        </pc:sldMkLst>
        <pc:picChg chg="mod">
          <ac:chgData name="Adam Grimm" userId="1f4c2f873e090feb" providerId="LiveId" clId="{DFF6558F-C4C5-46FF-A1AB-C1F035DFD01F}" dt="2024-12-16T18:25:25.044" v="31" actId="1076"/>
          <ac:picMkLst>
            <pc:docMk/>
            <pc:sldMk cId="1305439747" sldId="275"/>
            <ac:picMk id="4" creationId="{5EDB8C46-1DA5-5D97-D42D-2D07D964E7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388FC-0F01-4E2C-8704-60B277940E0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4717-63CC-4440-8B55-5B2685F9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2489-6931-4AAA-9BDF-624FC775FD0D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00C9-E003-4E50-AFC4-8C77CB513BA1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3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BF70-E337-40B0-A52F-D48F80A801CC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9C19-5DB5-490D-B169-E35B055B3B8C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0AC3-DF4F-4C73-9097-6E2D3598CBA4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51C4C-EC70-43B6-A9F0-DFC348CCFECE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F3F-2312-4032-A811-9281F0CFCFD4}" type="datetime1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8069-5202-42D0-BDF1-E60114E5FF51}" type="datetime1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B7E1-532D-4F4F-A81A-3112D2A583F7}" type="datetime1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6EF5D-D6D1-44E3-A3D2-0BF01C26F1AB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BE0D-F394-4E6D-B5D9-96E6C5CD2A31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6E9B839-75BC-4D2F-AF93-264A66A994BD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C4A2D019-2654-49C5-8E0C-1437219B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119FD-E76D-CEEC-7774-BD6CD3095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5991223" cy="23052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Analysis of Health in The United States (21’-22’)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3920E-36F3-03CC-036A-23ADA1F60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Adam Grimm</a:t>
            </a:r>
          </a:p>
          <a:p>
            <a:r>
              <a:rPr lang="en-US" dirty="0">
                <a:solidFill>
                  <a:srgbClr val="FFFFFF"/>
                </a:solidFill>
              </a:rPr>
              <a:t>DS2020 – Fall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F5A70-79AF-0D69-CFE9-2300994E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33D2F-2257-B9DE-C735-AAE21F8B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C94536-9E1A-4DFC-5BF8-54CBFCCE3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379DDE0C-D129-F9F0-27A9-A200DF7B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190AF3C-0E34-E252-442D-77A9ECF02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E6892-B1DF-C5B1-C3EC-933E65744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150962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7B701-7EED-598F-83DA-29ED683D0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362" y="1759947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Here I started to find out my dataset wasn’t complete FL was missing from 2021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Some trends are starting to emerge for the heathier states and less healthy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graph of heatmap by year&#10;&#10;Description automatically generated">
            <a:extLst>
              <a:ext uri="{FF2B5EF4-FFF2-40B4-BE49-F238E27FC236}">
                <a16:creationId xmlns:a16="http://schemas.microsoft.com/office/drawing/2014/main" id="{D67F2E74-E6C2-7410-AF17-A02958A5C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44" y="42541"/>
            <a:ext cx="5491597" cy="3226675"/>
          </a:xfrm>
          <a:prstGeom prst="rect">
            <a:avLst/>
          </a:prstGeom>
        </p:spPr>
      </p:pic>
      <p:pic>
        <p:nvPicPr>
          <p:cNvPr id="11" name="Picture 10" descr="A graph of a number of blue and black bars&#10;&#10;Description automatically generated with medium confidence">
            <a:extLst>
              <a:ext uri="{FF2B5EF4-FFF2-40B4-BE49-F238E27FC236}">
                <a16:creationId xmlns:a16="http://schemas.microsoft.com/office/drawing/2014/main" id="{7A8BBE17-4FB1-FEE8-7254-481CA761E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69" y="3395373"/>
            <a:ext cx="5517871" cy="3420086"/>
          </a:xfrm>
          <a:prstGeom prst="rect">
            <a:avLst/>
          </a:prstGeom>
        </p:spPr>
      </p:pic>
      <p:pic>
        <p:nvPicPr>
          <p:cNvPr id="13" name="Picture 12" descr="A graph of a number of states&#10;&#10;Description automatically generated with medium confidence">
            <a:extLst>
              <a:ext uri="{FF2B5EF4-FFF2-40B4-BE49-F238E27FC236}">
                <a16:creationId xmlns:a16="http://schemas.microsoft.com/office/drawing/2014/main" id="{08025B08-F5B8-7205-B7CE-0E37D2121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4" y="4143823"/>
            <a:ext cx="4442193" cy="276542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03424F-9CC0-712D-116A-8934746F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047FF-870E-3100-3EEB-A9F7BBFC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EEF8B1C-4214-4536-1585-7FA7154DA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60101980-D6D3-2B7B-0B17-12E0589F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C5F5805-2762-804C-C279-77683611E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F8A8-17E4-E7ED-07B4-341DEEE70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486461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A1390-0ABD-EE39-DB77-6C7779502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588" y="1645505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now to see how the data looked on a map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The upper Midwest, New England and West Coast emerging as healthier regions, and the south as less healthy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couldn’t figure out why I was getting a NA map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E9FFFA40-673D-CA4C-1402-91A7D3642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80" y="4159982"/>
            <a:ext cx="9750479" cy="2648230"/>
          </a:xfrm>
          <a:prstGeom prst="rect">
            <a:avLst/>
          </a:prstGeom>
        </p:spPr>
      </p:pic>
      <p:pic>
        <p:nvPicPr>
          <p:cNvPr id="15" name="Picture 1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D0B5BE0-D136-6B44-6D84-E05401784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50" y="752359"/>
            <a:ext cx="5908909" cy="32294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281C3D2-FF5E-35DF-D0AD-CB5E18E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C79AD-7184-9DB6-A88E-5A5AEFF9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0E4AB9-BCFD-6535-F581-55792C2C8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642BABF9-BC76-520E-239F-621D7FCA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AF6A7D-981C-8C06-F8DC-E91C0DC08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516A-3EAE-D14E-89DA-379AE05A8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093" y="35045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5D959-49DA-3313-DBDA-20C759AE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353" y="1960326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to see all of the outcomes next to each other to visualize it better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Had to create new data frame to include Measures into a new map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Created a graph with each Outcome Ranked for each state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Some states are missing data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F9BA02-933E-13FA-E5F3-C903D694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3" y="5239638"/>
            <a:ext cx="5733681" cy="140874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6D8356-E48E-B997-9930-D322F8797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94" y="643986"/>
            <a:ext cx="5733681" cy="1989898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C6620B70-7BF4-33C4-2928-1FBDB7D8F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84" y="3012839"/>
            <a:ext cx="4630198" cy="37147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537339-84D2-374E-9BD5-631E033A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3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D1527-FE92-DDF4-5B93-5C9E0D31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864273A-4C38-2830-7708-657A362D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A6823164-1444-C7C0-FC94-8691A031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7238396-6148-446F-3CE8-C663A47D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CD89C-D6C5-C6C3-C191-E36AC7B02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469568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96803-8F62-E00B-C381-148E86B73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89" y="1960326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to see a similar comparison but for the “Positive” outcomes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BPMED “Takes Blood Pressure Medication” should have been with negative outcomes.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It also seems like Checkups may only be necessary where people are less healthy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E95D1A-C9B5-3190-6B38-9CBAFAFFA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59" y="745573"/>
            <a:ext cx="5577665" cy="2267266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208148ED-35E8-4754-9F26-6FEE4568A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59" y="3206239"/>
            <a:ext cx="5425399" cy="308241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68C752-FCDA-DE57-65AC-BDF9819E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8CDB7-C74D-31A9-861B-D4AF8DAD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6C67E1-1F4E-49BD-638B-A63708E50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AFC4C66C-CBCA-9EBA-EA6B-BED604CF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F344B5-91EF-B14F-7F58-0BC7CFDF2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AF32A-9D8F-CD7E-6EBD-6991B50E3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127" y="-58419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794D-75B2-2CE7-4DAE-3DCFABD34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1" y="205165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made an interactive map so you can see different measures across the united states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672F75-9151-23B8-AAF9-64ED65F4F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80" y="282010"/>
            <a:ext cx="3239693" cy="2808427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70CCC55F-CB3D-2F98-FE5D-719753BD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4142028"/>
            <a:ext cx="5400675" cy="2669489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DA43FAC7-5D07-CA55-A5DA-7929AF04A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29" y="4092939"/>
            <a:ext cx="5645849" cy="276505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048E029-B4DC-1753-5D82-D5F68055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DB5399-DF71-56CE-3508-9D83FA3A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1399D-DAA7-248B-F489-C5A58325E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752E96AD-1B05-0501-228D-3A1A4DF5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7D95A8-DF10-FDC7-89C3-6FCF8F2AE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B0CFD-AB4E-6F9C-36BF-ED779CBA5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39924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8505F-DD87-E851-0FB0-58E943967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22" y="163852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now wanted to find the top 10 best and worst counties in the United States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Had to do some data manipulation, and make a new data frame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These counties generally align with previous maps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D0CA752-6942-3EB8-6473-74CBAD695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92" y="544952"/>
            <a:ext cx="5772001" cy="3031809"/>
          </a:xfrm>
          <a:prstGeom prst="rect">
            <a:avLst/>
          </a:prstGeom>
        </p:spPr>
      </p:pic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C9F0C82-E6D9-9AB2-919E-F5B636164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32" y="3688450"/>
            <a:ext cx="4911641" cy="305784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B21335-2CC4-26C8-CFF2-99DEA8EC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F4099-544B-DB25-7AFA-E8DEB78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C27EE0-4307-CBA5-43A3-23AD4753E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73DC1C75-0AAE-D2B7-47D0-CF511E93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E5CCDB-6A8B-7F55-749B-ACA708F61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A09AB-49AC-B65B-B7FC-325A7DBA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39924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B251E-3215-DC27-C81D-515A442F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22" y="163852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to see individual counties in each state and how they compared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made an interactive map to show this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0176BE-5092-3858-5ECE-40C9F5F2B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28" y="190499"/>
            <a:ext cx="3498262" cy="210502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1E5941-AF15-EE8F-6F0A-13E70A38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28" y="2445538"/>
            <a:ext cx="3498262" cy="2459537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8E512B9F-07F7-6583-DAFC-326F2A8EB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4" y="3428994"/>
            <a:ext cx="5924550" cy="322464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F80C72-6A4B-F5EB-3D8E-7F0F71C4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88BE5-EC32-AF83-26C3-3160D20B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894CB8-21F1-D695-1C4E-87311A26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26B756EC-8FDC-6D78-3B16-04199E22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CB6A333-1682-40E9-E2F9-699ADA20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14D35-47A7-1A3E-6C88-19BD49D9B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39924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E8BD2-E71E-8628-CFE6-8B6209AFC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22" y="163852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now wanted to see if there were correlations between different outcomes/ prevention/ health habits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Had to create a correlation matrix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Ran into difficulties getting the columns I needed to be numeric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FA4592-831B-64BD-822B-34DCF999E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97" y="214335"/>
            <a:ext cx="4767927" cy="2848372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D9BF3F4-8C5E-BF07-3A75-184C59F85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42" y="3256107"/>
            <a:ext cx="4353936" cy="1311909"/>
          </a:xfrm>
          <a:prstGeom prst="rect">
            <a:avLst/>
          </a:prstGeom>
        </p:spPr>
      </p:pic>
      <p:pic>
        <p:nvPicPr>
          <p:cNvPr id="12" name="Picture 11" descr="A diagram of a health behavior&#10;&#10;Description automatically generated with medium confidence">
            <a:extLst>
              <a:ext uri="{FF2B5EF4-FFF2-40B4-BE49-F238E27FC236}">
                <a16:creationId xmlns:a16="http://schemas.microsoft.com/office/drawing/2014/main" id="{301BA8F4-13EE-E152-E7E9-D43B0308C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2" y="4024760"/>
            <a:ext cx="4528727" cy="271461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6EF3AA-6802-A604-A038-2B35AC78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686D6-F6D8-5CAB-3D55-250E5B0A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97429E-0ED4-1AA7-B349-7730970A3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5EDB8C46-1DA5-5D97-D42D-2D07D964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8B08E1-E09B-32E6-91B6-17404E81B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366C5-A140-E8ED-6C57-B59B55DC2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39924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C5D5F-DB83-09EA-B4D0-1F2B8B45D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22" y="163852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States that binge drink don’t seem to be less healthy than states that do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States and counties that don’t get screenings seem to have worse outcomes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States with the worst health outcomes seem to be clustered in the south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0C0DA-B045-8092-BA6B-EB624147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465F8-9FFA-65FC-EA42-43877A5B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76DE55-DC8B-E035-8B16-9A2CB7BBA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516AC3FB-A96F-C632-AA4F-F9B5B768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283640-2A67-4F4D-B420-171D5FF4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289AC-13AE-4319-170A-717B28103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3" y="87345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A973F-70EE-260D-2C24-A601132A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825" y="3724275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Dataset from CDC (Places Project)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State, County, Local Data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on Disability, Health Outcomes, Prevention, Health Risk Behaviors, Health Status, and Health Related Social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D8497-C515-9CB4-816D-751EC902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B9C27-1575-011C-63DA-DDDBE9E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39EBC5-C5A2-84DA-6A20-FD4DFEDB2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B27858D8-93C9-36E0-2F4E-44160772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BE675E5-3821-D082-776B-25C4FAF2B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E5F35-C398-3E7F-7FA9-FEA93779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711" y="-134216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Loading and Survey the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20A56-22B0-C458-722F-E93C6C156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222" y="1773151"/>
            <a:ext cx="4714875" cy="3231162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Loading was straight forward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Dataset was initially 3,183,048 rows by 24 columns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Datatypes Numeric, Character, Logical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Population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Confidence Levels (High/Low)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GPS Coordinates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5AFEC-8CCB-BD0B-4996-049946307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3421741"/>
            <a:ext cx="5210176" cy="643610"/>
          </a:xfrm>
          <a:prstGeom prst="rect">
            <a:avLst/>
          </a:prstGeom>
        </p:spPr>
      </p:pic>
      <p:pic>
        <p:nvPicPr>
          <p:cNvPr id="8" name="Picture 7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52E1DF6F-A5A2-7DC8-2D9C-F55CC30BC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4258752"/>
            <a:ext cx="2343151" cy="822158"/>
          </a:xfrm>
          <a:prstGeom prst="rect">
            <a:avLst/>
          </a:prstGeom>
        </p:spPr>
      </p:pic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3E0ABAE-4F5B-08BA-3736-A8E670A3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5274310"/>
            <a:ext cx="4819651" cy="96969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6DF9DD-B511-FACD-2686-3C5DE42C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3E2FF-5893-F2CE-406C-B70DF8CB3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1502B5-B1EC-01FC-939D-CFA497089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31369-33FC-70F9-81A2-C6F20D491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5925" y="647700"/>
            <a:ext cx="5784448" cy="1752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200" dirty="0"/>
              <a:t>Surveying the Dataset cont.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5C9AD8-63CD-9289-048D-3D0982F9B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" b="1"/>
          <a:stretch/>
        </p:blipFill>
        <p:spPr>
          <a:xfrm>
            <a:off x="8" y="8"/>
            <a:ext cx="4291463" cy="1752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9549A31-9C96-F5CB-82C4-13E37C850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8" y="2676525"/>
            <a:ext cx="5029202" cy="303847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I wanted to find the unique number of values for each column and see what they were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Dataset was for 2021, and 2022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There were six Category Values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There were 40 Measure or “Outcome” Values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Data Values are presented in percent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0249BBA3-56EF-C36C-FB77-79C9B91C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10118"/>
          <a:stretch/>
        </p:blipFill>
        <p:spPr>
          <a:xfrm>
            <a:off x="5428934" y="2807166"/>
            <a:ext cx="6763058" cy="4057650"/>
          </a:xfrm>
          <a:custGeom>
            <a:avLst/>
            <a:gdLst/>
            <a:ahLst/>
            <a:cxnLst/>
            <a:rect l="l" t="t" r="r" b="b"/>
            <a:pathLst>
              <a:path w="6763058" h="4057650">
                <a:moveTo>
                  <a:pt x="6226797" y="406"/>
                </a:moveTo>
                <a:cubicBezTo>
                  <a:pt x="6386495" y="3059"/>
                  <a:pt x="6545724" y="18705"/>
                  <a:pt x="6702783" y="47141"/>
                </a:cubicBezTo>
                <a:lnTo>
                  <a:pt x="6763058" y="59750"/>
                </a:lnTo>
                <a:lnTo>
                  <a:pt x="6763058" y="4057650"/>
                </a:lnTo>
                <a:lnTo>
                  <a:pt x="0" y="4057650"/>
                </a:lnTo>
                <a:lnTo>
                  <a:pt x="4431456" y="580407"/>
                </a:lnTo>
                <a:lnTo>
                  <a:pt x="4492262" y="535110"/>
                </a:lnTo>
                <a:cubicBezTo>
                  <a:pt x="4966932" y="199904"/>
                  <a:pt x="5510848" y="25089"/>
                  <a:pt x="6056352" y="2514"/>
                </a:cubicBezTo>
                <a:cubicBezTo>
                  <a:pt x="6113175" y="163"/>
                  <a:pt x="6170016" y="-537"/>
                  <a:pt x="6226797" y="406"/>
                </a:cubicBezTo>
                <a:close/>
              </a:path>
            </a:pathLst>
          </a:cu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49AC53-DDA7-1CC3-3333-EDF84178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F6EAC-3576-469D-F92B-2DCFAB1A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A5834C-08AB-EF3B-9F79-882A36F03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04CA19CE-8842-0D60-913D-8ACAA074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B3558-97AA-B546-8EA9-80C5693BD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9932-24E7-900A-4A74-C4134F39E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3" y="0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F407B-C12C-C5ED-94F2-330152DC9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314" y="2326559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There wasn’t much cleaning to do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Searched for null values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Deleted columns </a:t>
            </a:r>
            <a:r>
              <a:rPr lang="en-US" sz="1800" b="1" dirty="0" err="1"/>
              <a:t>Data_Value_Footnote_Symbol</a:t>
            </a:r>
            <a:r>
              <a:rPr lang="en-US" sz="1800" b="1" dirty="0"/>
              <a:t> and </a:t>
            </a:r>
            <a:r>
              <a:rPr lang="en-US" sz="1800" b="1" dirty="0" err="1"/>
              <a:t>Data_Value_Footnote</a:t>
            </a:r>
            <a:endParaRPr lang="en-US" sz="1800" b="1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4FB118D-D650-865E-3279-CFC4E5CE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52" y="3200401"/>
            <a:ext cx="4682586" cy="2015976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1C1E29-090F-E3E1-4B68-1018F9717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52" y="5313076"/>
            <a:ext cx="4786378" cy="1288641"/>
          </a:xfrm>
          <a:prstGeom prst="rect">
            <a:avLst/>
          </a:prstGeom>
        </p:spPr>
      </p:pic>
      <p:pic>
        <p:nvPicPr>
          <p:cNvPr id="13" name="Picture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33C5CED-601B-C087-C82E-97B512747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50" y="6036278"/>
            <a:ext cx="4238581" cy="57770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16E6F34-5856-EF8D-DC5E-DD135BC8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5CF60-E638-7986-9541-1C6FD019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AF9C05-B6D4-26F7-6BEB-5FA7AD162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790321F5-4393-31DE-33DA-A494E3C9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DA7ABD8-CB0E-08F7-18AF-4F420975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BE7FB-0C59-F951-6ED0-B54299D4E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134216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93DB8-0605-065D-E060-16CBA166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14" y="2212739"/>
            <a:ext cx="4714875" cy="2378311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didn’t contain National averages, so I had to find that myself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Found Mean, Median, Mode for Nation, States and County for each “Measure”/Outcome created new columns for these numbers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Found difference between National Mean, Median, Mode State, and County levels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The difference between the National/State/County will be used to help visualize differences.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303436-3AE0-F5B4-3A9A-4F20B5DF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53" y="247650"/>
            <a:ext cx="4815860" cy="3362304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D444D-DA72-8D56-6295-B4F1BBDCF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53" y="3642043"/>
            <a:ext cx="4815860" cy="312461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E35169-D638-0B5B-5A88-A7019252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DB8BF-0712-A2E3-F9C3-5748BA284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471C4AA-1BEA-7F4C-11FA-D72D8CDC6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4F125D51-EA22-A791-4B3F-67723A0E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3E990C-E4FC-6C9E-30C2-36CC358D5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8C3A1-27B4-2C34-E5C7-73442A797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18" y="-26672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More Data Manipulation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83664-0368-92BE-B1CB-055413E40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020" y="1699824"/>
            <a:ext cx="4714875" cy="21050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Most categories were “Negative” a larger number indicates a worse outcome, but a few were not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These were mostly preventative measures, number of screenings done, number of people vising doctors etc..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had to differentiate between the “Negative” and “Positive” numbers so they can be accurately visualized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then “Ranked” each state and county compared to the national average, and reversed the count for “Positive” outcomes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835734-9778-AE91-143E-9AE840D66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17" y="2201352"/>
            <a:ext cx="5713639" cy="210502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45FD54-808F-168B-C43D-37C8451F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17" y="4408266"/>
            <a:ext cx="5463280" cy="226289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95F161-7D6A-D744-91DB-C63B1CDE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AA707-E351-EF58-7A5C-85B52F39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DC58E8-4F47-868D-C324-BF6BB71B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620BFA9B-1DF6-2A44-104B-CDB610B3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53B35FE-ACC4-FEFF-CA0B-3723DC81D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A6CEC-5EB2-5D7D-4CF7-2706CA6DD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466" y="-266732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D44C1-BC31-E421-8A01-329B6BEF5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3" y="2145385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to find an overall “Best and Worst” state for outcomes.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Created a new data frame </a:t>
            </a:r>
            <a:r>
              <a:rPr lang="en-US" sz="1800" b="1" dirty="0" err="1"/>
              <a:t>state_yearly_ranks</a:t>
            </a:r>
            <a:r>
              <a:rPr lang="en-US" sz="1800" b="1" dirty="0"/>
              <a:t> to show each states outcome ranks by year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had to average together each states’ rank for each measure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This is flawed methodology, but it very roughly works.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8852B5-744A-C1EB-6EA2-0A345C83C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1909"/>
            <a:ext cx="5372965" cy="210502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060A67-2313-F971-4602-13CFD8BC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89376"/>
            <a:ext cx="5269694" cy="155567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752539-2834-BEDE-8597-9E2C19AB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049DB-EA04-8412-DC6B-38976AF13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FC1B225-E383-B8E8-4A66-86582757D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E8857C04-4EAE-4928-14AE-14EB1FCF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0" b="1374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DEF3C9-3672-D53C-2A93-A6CC5ECC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8337" y="-96460"/>
            <a:ext cx="11156869" cy="5483616"/>
          </a:xfrm>
          <a:custGeom>
            <a:avLst/>
            <a:gdLst>
              <a:gd name="connsiteX0" fmla="*/ 75351 w 11156869"/>
              <a:gd name="connsiteY0" fmla="*/ 5483616 h 5483616"/>
              <a:gd name="connsiteX1" fmla="*/ 11156869 w 11156869"/>
              <a:gd name="connsiteY1" fmla="*/ 5290187 h 5483616"/>
              <a:gd name="connsiteX2" fmla="*/ 5162089 w 11156869"/>
              <a:gd name="connsiteY2" fmla="*/ 753031 h 5483616"/>
              <a:gd name="connsiteX3" fmla="*/ 5077812 w 11156869"/>
              <a:gd name="connsiteY3" fmla="*/ 692507 h 5483616"/>
              <a:gd name="connsiteX4" fmla="*/ 2925063 w 11156869"/>
              <a:gd name="connsiteY4" fmla="*/ 1150 h 5483616"/>
              <a:gd name="connsiteX5" fmla="*/ 2691806 w 11156869"/>
              <a:gd name="connsiteY5" fmla="*/ 2336 h 5483616"/>
              <a:gd name="connsiteX6" fmla="*/ 94710 w 11156869"/>
              <a:gd name="connsiteY6" fmla="*/ 1073886 h 5483616"/>
              <a:gd name="connsiteX7" fmla="*/ 0 w 11156869"/>
              <a:gd name="connsiteY7" fmla="*/ 1166738 h 548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869" h="5483616">
                <a:moveTo>
                  <a:pt x="75351" y="5483616"/>
                </a:moveTo>
                <a:lnTo>
                  <a:pt x="11156869" y="5290187"/>
                </a:lnTo>
                <a:lnTo>
                  <a:pt x="5162089" y="753031"/>
                </a:lnTo>
                <a:lnTo>
                  <a:pt x="5077812" y="692507"/>
                </a:lnTo>
                <a:cubicBezTo>
                  <a:pt x="4420350" y="245206"/>
                  <a:pt x="3671975" y="19009"/>
                  <a:pt x="2925063" y="1150"/>
                </a:cubicBezTo>
                <a:cubicBezTo>
                  <a:pt x="2847260" y="-711"/>
                  <a:pt x="2769472" y="-310"/>
                  <a:pt x="2691806" y="2336"/>
                </a:cubicBezTo>
                <a:cubicBezTo>
                  <a:pt x="1745236" y="34591"/>
                  <a:pt x="816534" y="400481"/>
                  <a:pt x="94710" y="1073886"/>
                </a:cubicBezTo>
                <a:lnTo>
                  <a:pt x="0" y="1166738"/>
                </a:lnTo>
                <a:close/>
              </a:path>
            </a:pathLst>
          </a:custGeom>
          <a:gradFill>
            <a:gsLst>
              <a:gs pos="32000">
                <a:schemeClr val="bg2"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79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33AD5-DF76-7644-232E-00AC4C95E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468" y="-103337"/>
            <a:ext cx="5586488" cy="1773151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0D1EE-440A-EA5A-6976-84D4687E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178" y="2354491"/>
            <a:ext cx="4714875" cy="21050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wanted to see what changes there were from 2021 to 2022 for my overall ranking score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2021 had the issue of there being multiple ties for spots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should have found a way to break the ties so the graph is a bit less confusing. </a:t>
            </a:r>
          </a:p>
          <a:p>
            <a:pPr>
              <a:lnSpc>
                <a:spcPct val="110000"/>
              </a:lnSpc>
            </a:pPr>
            <a:endParaRPr lang="en-US" sz="1800" b="1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10000"/>
              </a:lnSpc>
            </a:pPr>
            <a:endParaRPr lang="en-US" sz="1800" b="1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5C6C50-C834-1A21-BF90-F70BD454A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11" y="1718062"/>
            <a:ext cx="5753903" cy="1762371"/>
          </a:xfrm>
          <a:prstGeom prst="rect">
            <a:avLst/>
          </a:prstGeom>
        </p:spPr>
      </p:pic>
      <p:pic>
        <p:nvPicPr>
          <p:cNvPr id="11" name="Picture 10" descr="A line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BDB37F8-834C-ED2F-9342-7E2C09646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11" y="3571417"/>
            <a:ext cx="5672138" cy="325413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65232C-3A24-E0C6-23C4-578069A3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wellVTI">
  <a:themeElements>
    <a:clrScheme name="AnalogousFromLightSeedLeftStep">
      <a:dk1>
        <a:srgbClr val="000000"/>
      </a:dk1>
      <a:lt1>
        <a:srgbClr val="FFFFFF"/>
      </a:lt1>
      <a:dk2>
        <a:srgbClr val="213B33"/>
      </a:dk2>
      <a:lt2>
        <a:srgbClr val="E8E3E2"/>
      </a:lt2>
      <a:accent1>
        <a:srgbClr val="4EAFBA"/>
      </a:accent1>
      <a:accent2>
        <a:srgbClr val="4DB392"/>
      </a:accent2>
      <a:accent3>
        <a:srgbClr val="4FB369"/>
      </a:accent3>
      <a:accent4>
        <a:srgbClr val="5DB54E"/>
      </a:accent4>
      <a:accent5>
        <a:srgbClr val="89AA5D"/>
      </a:accent5>
      <a:accent6>
        <a:srgbClr val="A3A546"/>
      </a:accent6>
      <a:hlink>
        <a:srgbClr val="AE706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760</Words>
  <Application>Microsoft Office PowerPoint</Application>
  <PresentationFormat>Widescreen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Neue Haas Grotesk Text Pro</vt:lpstr>
      <vt:lpstr>SwellVTI</vt:lpstr>
      <vt:lpstr>Analysis of Health in The United States (21’-22’)</vt:lpstr>
      <vt:lpstr>The Data</vt:lpstr>
      <vt:lpstr>Loading and Survey the Dataset</vt:lpstr>
      <vt:lpstr>Surveying the Dataset cont.</vt:lpstr>
      <vt:lpstr>Cleaning</vt:lpstr>
      <vt:lpstr>Data Manipulation</vt:lpstr>
      <vt:lpstr>More Data Manipulation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Visualization</vt:lpstr>
      <vt:lpstr>Data Visualization </vt:lpstr>
      <vt:lpstr>Data Visualization </vt:lpstr>
      <vt:lpstr>Data Visualization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Grimm</dc:creator>
  <cp:lastModifiedBy>Adam Grimm</cp:lastModifiedBy>
  <cp:revision>1</cp:revision>
  <dcterms:created xsi:type="dcterms:W3CDTF">2024-12-16T15:48:52Z</dcterms:created>
  <dcterms:modified xsi:type="dcterms:W3CDTF">2024-12-16T18:25:33Z</dcterms:modified>
</cp:coreProperties>
</file>